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10001250"/>
  <p:embeddedFontLst>
    <p:embeddedFont>
      <p:font typeface="Roboto"/>
      <p:regular r:id="rId34"/>
      <p:bold r:id="rId35"/>
      <p:italic r:id="rId36"/>
      <p:boldItalic r:id="rId37"/>
    </p:embeddedFont>
    <p:embeddedFont>
      <p:font typeface="Cambria Math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hKu+tQpsEKBZIps+BpoENBRAMf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CambriaMath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50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50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77925" y="1249363"/>
            <a:ext cx="4502150" cy="3376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813102"/>
            <a:ext cx="5486400" cy="3937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99452"/>
            <a:ext cx="2971800" cy="5017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c8af52b8f_0_65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3c8af52b8f_0_65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3c8af52b8f_0_65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c8af52b8f_0_80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3c8af52b8f_0_80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3c8af52b8f_0_80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c8af52b8f_0_93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3c8af52b8f_0_93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3c8af52b8f_0_93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c8af52b8f_0_108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3c8af52b8f_0_108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33c8af52b8f_0_108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c8af52b8f_0_138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3c8af52b8f_0_138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3c8af52b8f_0_138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c8af52b8f_0_122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3c8af52b8f_0_122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3c8af52b8f_0_122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c8af52b8f_0_187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3c8af52b8f_0_187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33c8af52b8f_0_187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c8af52b8f_0_248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3c8af52b8f_0_248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3c8af52b8f_0_248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c8af52b8f_0_206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3c8af52b8f_0_206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3c8af52b8f_0_206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c8af52b8f_0_221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3c8af52b8f_0_221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3c8af52b8f_0_221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77925" y="1249363"/>
            <a:ext cx="4502150" cy="3376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813102"/>
            <a:ext cx="5486400" cy="3937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 txBox="1"/>
          <p:nvPr>
            <p:ph idx="12" type="sldNum"/>
          </p:nvPr>
        </p:nvSpPr>
        <p:spPr>
          <a:xfrm>
            <a:off x="3884613" y="9446678"/>
            <a:ext cx="2971800" cy="49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c8af52b8f_0_236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3c8af52b8f_0_236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33c8af52b8f_0_236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c8af52b8f_0_261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3c8af52b8f_0_261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33c8af52b8f_0_261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c8af52b8f_0_276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3c8af52b8f_0_276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33c8af52b8f_0_276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c8af52b8f_0_294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3c8af52b8f_0_294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33c8af52b8f_0_294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8af52b8f_0_312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3c8af52b8f_0_312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33c8af52b8f_0_312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c8af52b8f_0_324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3c8af52b8f_0_324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33c8af52b8f_0_324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c8af52b8f_0_343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3c8af52b8f_0_343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33c8af52b8f_0_343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7dc0e1821_0_0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37dc0e1821_0_0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337dc0e1821_0_0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5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35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7973155a8_0_103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37973155a8_0_103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37973155a8_0_103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7dc0e1821_0_74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37dc0e1821_0_74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37dc0e1821_0_74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7dc0e1821_0_22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37dc0e1821_0_22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337dc0e1821_0_22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7dc0e1821_0_94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37dc0e1821_0_94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37dc0e1821_0_94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c8af52b8f_0_3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3c8af52b8f_0_3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33c8af52b8f_0_3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c8af52b8f_0_22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3c8af52b8f_0_22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3c8af52b8f_0_22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c8af52b8f_0_47:notes"/>
          <p:cNvSpPr/>
          <p:nvPr>
            <p:ph idx="2" type="sldImg"/>
          </p:nvPr>
        </p:nvSpPr>
        <p:spPr>
          <a:xfrm>
            <a:off x="1177925" y="1249363"/>
            <a:ext cx="4502100" cy="3376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3c8af52b8f_0_47:notes"/>
          <p:cNvSpPr txBox="1"/>
          <p:nvPr>
            <p:ph idx="1" type="body"/>
          </p:nvPr>
        </p:nvSpPr>
        <p:spPr>
          <a:xfrm>
            <a:off x="685800" y="4813102"/>
            <a:ext cx="54864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33c8af52b8f_0_47:notes"/>
          <p:cNvSpPr txBox="1"/>
          <p:nvPr>
            <p:ph idx="12" type="sldNum"/>
          </p:nvPr>
        </p:nvSpPr>
        <p:spPr>
          <a:xfrm>
            <a:off x="3884613" y="9446678"/>
            <a:ext cx="2971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628650" y="749300"/>
            <a:ext cx="7886700" cy="941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629841" y="747422"/>
            <a:ext cx="2949178" cy="13099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6" name="Google Shape;86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628650" y="749300"/>
            <a:ext cx="7886700" cy="941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 rot="5400000">
            <a:off x="4890279" y="2551891"/>
            <a:ext cx="5278467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 rot="5400000">
            <a:off x="889779" y="637367"/>
            <a:ext cx="5278466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idx="1" type="body"/>
          </p:nvPr>
        </p:nvSpPr>
        <p:spPr>
          <a:xfrm>
            <a:off x="348343" y="1336072"/>
            <a:ext cx="8338457" cy="1851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5400"/>
              <a:buNone/>
              <a:defRPr b="1" sz="54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" name="Google Shape;21;p8"/>
          <p:cNvSpPr txBox="1"/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0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/>
          <p:nvPr>
            <p:ph type="title"/>
          </p:nvPr>
        </p:nvSpPr>
        <p:spPr>
          <a:xfrm>
            <a:off x="628650" y="749300"/>
            <a:ext cx="7886700" cy="941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749300"/>
            <a:ext cx="7886700" cy="941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3600647"/>
            <a:ext cx="9144000" cy="3257353"/>
          </a:xfrm>
          <a:prstGeom prst="rect">
            <a:avLst/>
          </a:prstGeom>
          <a:gradFill>
            <a:gsLst>
              <a:gs pos="0">
                <a:srgbClr val="F5F7FC"/>
              </a:gs>
              <a:gs pos="30000">
                <a:srgbClr val="BECEEB"/>
              </a:gs>
              <a:gs pos="66000">
                <a:srgbClr val="809FD7"/>
              </a:gs>
              <a:gs pos="100000">
                <a:srgbClr val="4472C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620316" y="833397"/>
            <a:ext cx="7886700" cy="9002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"/>
          <p:cNvSpPr txBox="1"/>
          <p:nvPr>
            <p:ph type="title"/>
          </p:nvPr>
        </p:nvSpPr>
        <p:spPr>
          <a:xfrm>
            <a:off x="628650" y="749300"/>
            <a:ext cx="7886700" cy="941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6"/>
          <p:cNvCxnSpPr/>
          <p:nvPr/>
        </p:nvCxnSpPr>
        <p:spPr>
          <a:xfrm flipH="1" rot="10800000">
            <a:off x="0" y="603250"/>
            <a:ext cx="9144000" cy="1588"/>
          </a:xfrm>
          <a:prstGeom prst="straightConnector1">
            <a:avLst/>
          </a:prstGeom>
          <a:noFill/>
          <a:ln cap="flat" cmpd="sng" w="53975">
            <a:solidFill>
              <a:srgbClr val="EDEDE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6"/>
          <p:cNvSpPr txBox="1"/>
          <p:nvPr/>
        </p:nvSpPr>
        <p:spPr>
          <a:xfrm>
            <a:off x="34925" y="-1588"/>
            <a:ext cx="8280400" cy="460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7418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원광대, &amp;quot;대구 주민들 힘내셔요&amp;quot;... 성금 전달 - 뉴스프리존" id="16" name="Google Shape;16;p6"/>
          <p:cNvPicPr preferRelativeResize="0"/>
          <p:nvPr/>
        </p:nvPicPr>
        <p:blipFill rotWithShape="1">
          <a:blip r:embed="rId1">
            <a:alphaModFix/>
          </a:blip>
          <a:srcRect b="21737" l="0" r="0" t="20670"/>
          <a:stretch/>
        </p:blipFill>
        <p:spPr>
          <a:xfrm>
            <a:off x="7279937" y="27196"/>
            <a:ext cx="1864063" cy="52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6"/>
          <p:cNvPicPr preferRelativeResize="0"/>
          <p:nvPr/>
        </p:nvPicPr>
        <p:blipFill rotWithShape="1">
          <a:blip r:embed="rId2">
            <a:alphaModFix/>
          </a:blip>
          <a:srcRect b="32373" l="0" r="0" t="32487"/>
          <a:stretch/>
        </p:blipFill>
        <p:spPr>
          <a:xfrm>
            <a:off x="5581062" y="-23829"/>
            <a:ext cx="1864063" cy="642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/>
          <p:nvPr/>
        </p:nvSpPr>
        <p:spPr>
          <a:xfrm>
            <a:off x="0" y="4050425"/>
            <a:ext cx="9144000" cy="2835600"/>
          </a:xfrm>
          <a:prstGeom prst="rect">
            <a:avLst/>
          </a:prstGeom>
          <a:gradFill>
            <a:gsLst>
              <a:gs pos="0">
                <a:srgbClr val="002060"/>
              </a:gs>
              <a:gs pos="74000">
                <a:srgbClr val="9CC2E5"/>
              </a:gs>
              <a:gs pos="83000">
                <a:srgbClr val="BBD6EE"/>
              </a:gs>
              <a:gs pos="93420">
                <a:srgbClr val="DDEAF6"/>
              </a:gs>
              <a:gs pos="100000">
                <a:srgbClr val="DDEAF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782A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1075050" y="1838276"/>
            <a:ext cx="6993900" cy="701700"/>
          </a:xfrm>
          <a:prstGeom prst="roundRect">
            <a:avLst>
              <a:gd fmla="val 50000" name="adj"/>
            </a:avLst>
          </a:prstGeom>
          <a:solidFill>
            <a:srgbClr val="3D4E9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Stock Prediction Program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"/>
          <p:cNvSpPr/>
          <p:nvPr/>
        </p:nvSpPr>
        <p:spPr>
          <a:xfrm flipH="1">
            <a:off x="545700" y="2790575"/>
            <a:ext cx="8052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Rokey 스터디 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34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34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34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34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34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34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170000" y="4944443"/>
            <a:ext cx="3153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c8af52b8f_0_65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Prediction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3c8af52b8f_0_65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3c8af52b8f_0_65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33c8af52b8f_0_65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주가 예측 결과(테스트 데이터 사용)-&gt; 두 달 간의 주가 예측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g33c8af52b8f_0_65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g33c8af52b8f_0_65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38" name="Google Shape;238;g33c8af52b8f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88" y="1243025"/>
            <a:ext cx="8046432" cy="4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3c8af52b8f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300" y="1486450"/>
            <a:ext cx="1832400" cy="210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c8af52b8f_0_80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Prediction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3c8af52b8f_0_80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3c8af52b8f_0_80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33c8af52b8f_0_80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주가 예측 결과(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예측 데이터 사용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)-&gt;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한 달간의 주가 예측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33c8af52b8f_0_80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g33c8af52b8f_0_80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51" name="Google Shape;251;g33c8af52b8f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5000"/>
            <a:ext cx="8895625" cy="457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3c8af52b8f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925" y="3997425"/>
            <a:ext cx="1442350" cy="16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c8af52b8f_0_93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Prediction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3c8af52b8f_0_93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3c8af52b8f_0_93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33c8af52b8f_0_93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학습 곡선(손실)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33c8af52b8f_0_93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33c8af52b8f_0_93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64" name="Google Shape;264;g33c8af52b8f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75" y="1243025"/>
            <a:ext cx="7027845" cy="549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c8af52b8f_0_108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3c8af52b8f_0_108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3c8af52b8f_0_108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33c8af52b8f_0_108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튜닝(batch_size = 32, 학습률= 0.01 고정): Epoch: 50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33c8af52b8f_0_108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33c8af52b8f_0_108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76" name="Google Shape;276;g33c8af52b8f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6800"/>
            <a:ext cx="4672851" cy="25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3c8af52b8f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75" y="3893198"/>
            <a:ext cx="4607463" cy="23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3c8af52b8f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238" y="2350700"/>
            <a:ext cx="3983362" cy="308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c8af52b8f_0_138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3c8af52b8f_0_138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3c8af52b8f_0_138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33c8af52b8f_0_138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튜닝(batch_size = 32, 학습률= 0.01 고정): Epoch: 100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33c8af52b8f_0_138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33c8af52b8f_0_138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90" name="Google Shape;290;g33c8af52b8f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4" y="1271050"/>
            <a:ext cx="4430826" cy="236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3c8af52b8f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94" y="3905725"/>
            <a:ext cx="4791124" cy="24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3c8af52b8f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325" y="2061425"/>
            <a:ext cx="3983625" cy="311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c8af52b8f_0_122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3c8af52b8f_0_122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3c8af52b8f_0_122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33c8af52b8f_0_122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튜닝(batch_size = 32, 학습률= 0.01 고정): Epoch: 200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33c8af52b8f_0_122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33c8af52b8f_0_122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04" name="Google Shape;304;g33c8af52b8f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75" y="1301620"/>
            <a:ext cx="4456686" cy="23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3c8af52b8f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33795"/>
            <a:ext cx="4703438" cy="246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3c8af52b8f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013" y="2261250"/>
            <a:ext cx="3983363" cy="314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c8af52b8f_0_187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33c8af52b8f_0_187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3c8af52b8f_0_187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33c8af52b8f_0_187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튜닝(batch_size = 32, 학습률= 0.01 고정): Epoch: 300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33c8af52b8f_0_187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g33c8af52b8f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9200"/>
            <a:ext cx="469467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3c8af52b8f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34525"/>
            <a:ext cx="4887782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3c8af52b8f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307" y="2532775"/>
            <a:ext cx="3799018" cy="299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c8af52b8f_0_248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3c8af52b8f_0_248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3c8af52b8f_0_248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g33c8af52b8f_0_248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Char char="●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튜닝(Epoch: 200, 학습률= 0.01 고정): batch_size = 32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33c8af52b8f_0_248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33c8af52b8f_0_248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31" name="Google Shape;331;g33c8af52b8f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75" y="1301620"/>
            <a:ext cx="4456686" cy="23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3c8af52b8f_0_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33795"/>
            <a:ext cx="4703438" cy="246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3c8af52b8f_0_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013" y="2261250"/>
            <a:ext cx="3983363" cy="314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c8af52b8f_0_206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3c8af52b8f_0_206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3c8af52b8f_0_206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33c8af52b8f_0_206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Epoch: 200,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학습률= 0.01 고정):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64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33c8af52b8f_0_206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g33c8af52b8f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9200"/>
            <a:ext cx="5042449" cy="26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3c8af52b8f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75" y="4222200"/>
            <a:ext cx="5042450" cy="255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3c8af52b8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824" y="2640550"/>
            <a:ext cx="3636059" cy="282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c8af52b8f_0_221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3c8af52b8f_0_221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3c8af52b8f_0_221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33c8af52b8f_0_221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Epoch: 200,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학습률= 0.01 고정):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128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33c8af52b8f_0_221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g33c8af52b8f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3" y="4162100"/>
            <a:ext cx="5570849" cy="291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3c8af52b8f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5" y="1242225"/>
            <a:ext cx="5485326" cy="291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3c8af52b8f_0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251" y="2620300"/>
            <a:ext cx="3212699" cy="254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1" y="-13996"/>
            <a:ext cx="2857500" cy="68859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485480" y="800876"/>
            <a:ext cx="18865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목 차</a:t>
            </a:r>
            <a:endParaRPr b="1" i="0" sz="2800" u="none" cap="none" strike="noStrike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77649" y="5779084"/>
            <a:ext cx="2702204" cy="38065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Mechanical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122" name="Google Shape;122;p2"/>
          <p:cNvCxnSpPr/>
          <p:nvPr/>
        </p:nvCxnSpPr>
        <p:spPr>
          <a:xfrm>
            <a:off x="1097514" y="5613691"/>
            <a:ext cx="6624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2"/>
          <p:cNvSpPr txBox="1"/>
          <p:nvPr/>
        </p:nvSpPr>
        <p:spPr>
          <a:xfrm>
            <a:off x="3231025" y="800875"/>
            <a:ext cx="48135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chemeClr val="dk1"/>
                </a:solidFill>
              </a:rPr>
              <a:t>데이터 전처리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>
                <a:solidFill>
                  <a:schemeClr val="dk1"/>
                </a:solidFill>
              </a:rPr>
              <a:t>이상치 제거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>
                <a:solidFill>
                  <a:schemeClr val="dk1"/>
                </a:solidFill>
              </a:rPr>
              <a:t>정규화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>
                <a:solidFill>
                  <a:schemeClr val="dk1"/>
                </a:solidFill>
              </a:rPr>
              <a:t>훈련/테스트 데이터 분할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>
                <a:solidFill>
                  <a:schemeClr val="dk1"/>
                </a:solidFill>
              </a:rPr>
              <a:t>데이터 차원 맞추기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b="1" lang="en-US" sz="1600">
                <a:solidFill>
                  <a:schemeClr val="dk1"/>
                </a:solidFill>
              </a:rPr>
              <a:t>LSTM 모델 구축 및 예측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1" lang="en-US">
                <a:solidFill>
                  <a:schemeClr val="dk1"/>
                </a:solidFill>
              </a:rPr>
              <a:t>sequential 모델 구축</a:t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-US">
                <a:solidFill>
                  <a:schemeClr val="dk1"/>
                </a:solidFill>
              </a:rPr>
              <a:t>데이터 예측 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en-US" sz="1600">
                <a:solidFill>
                  <a:schemeClr val="dk1"/>
                </a:solidFill>
              </a:rPr>
              <a:t>모델 튜닝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US" sz="1600">
                <a:solidFill>
                  <a:schemeClr val="dk1"/>
                </a:solidFill>
              </a:rPr>
              <a:t>epoch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US" sz="1600">
                <a:solidFill>
                  <a:schemeClr val="dk1"/>
                </a:solidFill>
              </a:rPr>
              <a:t>batch_size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US" sz="1600">
                <a:solidFill>
                  <a:schemeClr val="dk1"/>
                </a:solidFill>
              </a:rPr>
              <a:t>학습률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US" sz="1600">
                <a:solidFill>
                  <a:schemeClr val="dk1"/>
                </a:solidFill>
              </a:rPr>
              <a:t>timestep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c8af52b8f_0_236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3c8af52b8f_0_236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3c8af52b8f_0_236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g33c8af52b8f_0_236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32,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Epoch: 200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고정):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학습률= 0.001 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g33c8af52b8f_0_236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g33c8af52b8f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52425"/>
            <a:ext cx="4805851" cy="2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3c8af52b8f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51550"/>
            <a:ext cx="4745333" cy="2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3c8af52b8f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725" y="2361050"/>
            <a:ext cx="3543749" cy="27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8af52b8f_0_261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3c8af52b8f_0_261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33c8af52b8f_0_261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g33c8af52b8f_0_261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32, Epoch: 200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고정):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학습률= 0.01 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g33c8af52b8f_0_261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g33c8af52b8f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3" y="4162100"/>
            <a:ext cx="5570849" cy="291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3c8af52b8f_0_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5" y="1242225"/>
            <a:ext cx="5485326" cy="291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3c8af52b8f_0_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251" y="2620300"/>
            <a:ext cx="3212699" cy="254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c8af52b8f_0_276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3c8af52b8f_0_276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3c8af52b8f_0_276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33c8af52b8f_0_276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32, Epoch: 200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고정):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학습률= 0.1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33c8af52b8f_0_276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g33c8af52b8f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5" y="1226800"/>
            <a:ext cx="4735936" cy="25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3c8af52b8f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5" y="4033125"/>
            <a:ext cx="4785260" cy="25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3c8af52b8f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610" y="2270325"/>
            <a:ext cx="3912766" cy="313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c8af52b8f_0_294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3c8af52b8f_0_294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3c8af52b8f_0_294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g33c8af52b8f_0_294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32, Epoch: 200,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학습률= 0.01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고정): timestep 15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33c8af52b8f_0_294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g33c8af52b8f_0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9200"/>
            <a:ext cx="4730776" cy="25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3c8af52b8f_0_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23675"/>
            <a:ext cx="4847599" cy="25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3c8af52b8f_0_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149" y="2451750"/>
            <a:ext cx="3839200" cy="309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c8af52b8f_0_312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3c8af52b8f_0_312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3c8af52b8f_0_312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g33c8af52b8f_0_312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32, Epoch: 200, 학습률= 0.01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고정): timestep 30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g33c8af52b8f_0_312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2" name="Google Shape;422;g33c8af52b8f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3" y="4162100"/>
            <a:ext cx="5570849" cy="291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3c8af52b8f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5" y="1242225"/>
            <a:ext cx="5485326" cy="291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3c8af52b8f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251" y="2620300"/>
            <a:ext cx="3212699" cy="254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c8af52b8f_0_324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3c8af52b8f_0_324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3c8af52b8f_0_324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g33c8af52b8f_0_324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튜닝(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 32, Epoch: 200, 학습률= 0.01 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고정): timestep 60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33c8af52b8f_0_324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5" name="Google Shape;435;g33c8af52b8f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9200"/>
            <a:ext cx="4734176" cy="25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3c8af52b8f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551" y="2451775"/>
            <a:ext cx="3952624" cy="316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3c8af52b8f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75" y="3910800"/>
            <a:ext cx="4734176" cy="253748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3c8af52b8f_0_324"/>
          <p:cNvSpPr txBox="1"/>
          <p:nvPr/>
        </p:nvSpPr>
        <p:spPr>
          <a:xfrm>
            <a:off x="1012711" y="4994888"/>
            <a:ext cx="3205500" cy="36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너무 길게 설정되어 학습이 되지 않음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c8af52b8f_0_343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Tuning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33c8af52b8f_0_343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33c8af52b8f_0_343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g33c8af52b8f_0_343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결론 및 보완점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33c8af52b8f_0_343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33c8af52b8f_0_343"/>
          <p:cNvSpPr txBox="1"/>
          <p:nvPr/>
        </p:nvSpPr>
        <p:spPr>
          <a:xfrm>
            <a:off x="85350" y="1089825"/>
            <a:ext cx="8973300" cy="2262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과거의 데이터를 이용해 과거의 데이터를 예측하며 괜찮은 결과를 도출한 것 같음(?)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LSTM은 분류처럼 정확도 같은 성능 평가 지표가 없어 학습 손실과 검증 손실을 통해 성능을 확인해야 함(다른 방법이 있는지 팀원들한테 피드백 받고 재확인)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파라미터를 튜닝하면서 epoch=200, batch_size = 32, 학습률: 0.01, timestep: 30이 가장 좋은 결과를 도출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실제값과 예측값 그래프 간의 선 사이는 좁히지 못하였고 몇 그래프 중 초기에 검증 손실에 대해서 진동하는 형태의 그래프가 나오는 것과 항상 초기에 훈련손실값이 검증 손실값보다 큰 이유를 모르겠음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7dc0e1821_0_0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Coding Test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337dc0e1821_0_0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337dc0e1821_0_0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337dc0e1821_0_0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코딩 테스트 문제(DP: 동적 계획법 활용)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337dc0e1821_0_0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0" name="Google Shape;460;g337dc0e18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850" y="1089825"/>
            <a:ext cx="5291949" cy="27451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g337dc0e182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700" y="4054575"/>
            <a:ext cx="7194598" cy="2423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/>
          <p:nvPr/>
        </p:nvSpPr>
        <p:spPr>
          <a:xfrm>
            <a:off x="0" y="1023411"/>
            <a:ext cx="9144000" cy="448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782A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1805938" y="5470716"/>
            <a:ext cx="55320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Wonkwang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35"/>
          <p:cNvGrpSpPr/>
          <p:nvPr/>
        </p:nvGrpSpPr>
        <p:grpSpPr>
          <a:xfrm rot="10800000">
            <a:off x="562481" y="1671653"/>
            <a:ext cx="1431298" cy="1448680"/>
            <a:chOff x="7312656" y="5131503"/>
            <a:chExt cx="1202266" cy="1216867"/>
          </a:xfrm>
        </p:grpSpPr>
        <p:sp>
          <p:nvSpPr>
            <p:cNvPr id="470" name="Google Shape;470;p35"/>
            <p:cNvSpPr/>
            <p:nvPr/>
          </p:nvSpPr>
          <p:spPr>
            <a:xfrm>
              <a:off x="7312656" y="5131503"/>
              <a:ext cx="1095000" cy="1095000"/>
            </a:xfrm>
            <a:prstGeom prst="ellipse">
              <a:avLst/>
            </a:prstGeom>
            <a:solidFill>
              <a:srgbClr val="3584A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7993222" y="5826670"/>
              <a:ext cx="521700" cy="521700"/>
            </a:xfrm>
            <a:prstGeom prst="ellipse">
              <a:avLst/>
            </a:prstGeom>
            <a:solidFill>
              <a:srgbClr val="56AA6C">
                <a:alpha val="3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2" name="Google Shape;472;p35"/>
          <p:cNvSpPr txBox="1"/>
          <p:nvPr/>
        </p:nvSpPr>
        <p:spPr>
          <a:xfrm>
            <a:off x="439610" y="2709606"/>
            <a:ext cx="826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1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b="0" i="1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729000" y="56374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973155a8_0_103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Removal Outlier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37973155a8_0_103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37973155a8_0_103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337973155a8_0_103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이상치 제거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337973155a8_0_103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337973155a8_0_103"/>
          <p:cNvSpPr txBox="1"/>
          <p:nvPr/>
        </p:nvSpPr>
        <p:spPr>
          <a:xfrm>
            <a:off x="85350" y="1089825"/>
            <a:ext cx="8973300" cy="144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IQR(사분위 범위)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데이터의 중앙값을 기준으로 분포를 파악하고 범위를 벗어난 값을 이상치로 간주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비정규분포 데이터에 적용 가능하며 주식, 기후, 시계열 데이터에 적합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Min-Max Scaling(최소-최대 정규화)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0~1 사이로 변환하여 각 데이터가 전체 데이터에서 어느 위치에 있는지 비율로 표현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g337973155a8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850" y="3015650"/>
            <a:ext cx="3780100" cy="11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37973155a8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75" y="4616850"/>
            <a:ext cx="4234751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37973155a8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882" y="4684806"/>
            <a:ext cx="3828317" cy="210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37973155a8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175" y="2544113"/>
            <a:ext cx="3516772" cy="20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37973155a8_0_103"/>
          <p:cNvSpPr/>
          <p:nvPr/>
        </p:nvSpPr>
        <p:spPr>
          <a:xfrm rot="-5400000">
            <a:off x="3651398" y="3437887"/>
            <a:ext cx="459000" cy="27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7dc0e1821_0_74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Splitting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37dc0e1821_0_74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37dc0e1821_0_74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337dc0e1821_0_74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분할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337dc0e1821_0_74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337dc0e1821_0_74"/>
          <p:cNvSpPr txBox="1"/>
          <p:nvPr/>
        </p:nvSpPr>
        <p:spPr>
          <a:xfrm>
            <a:off x="85350" y="1089825"/>
            <a:ext cx="8973300" cy="912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분할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데이터에 대해 정규화 진행하였으며 훈련과 테스트 데이터의 비율은 8:2의 비율을 유지하며 나머지 데이터를 예측할 데이터로 지정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337dc0e1821_0_74"/>
          <p:cNvSpPr txBox="1"/>
          <p:nvPr/>
        </p:nvSpPr>
        <p:spPr>
          <a:xfrm>
            <a:off x="85350" y="5378750"/>
            <a:ext cx="8973300" cy="9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data.iloc[행_인덱스, 열_인덱스]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pandas 라이브러리에서 제공하는 메서드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 기반 인덱싱을 통해 특정 행 및 열 선택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g337dc0e182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9" y="2366199"/>
            <a:ext cx="6670726" cy="26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37dc0e1821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675" y="2492088"/>
            <a:ext cx="1832400" cy="887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7dc0e1821_0_22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Removal Outlier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37dc0e1821_0_22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37dc0e1821_0_22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337dc0e1821_0_22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데이터 분할 후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337dc0e1821_0_22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g337dc0e182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9200"/>
            <a:ext cx="8839201" cy="479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7dc0e1821_0_94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Making Sequence Data 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37dc0e1821_0_94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37dc0e1821_0_94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337dc0e1821_0_94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데이터 생성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337dc0e1821_0_94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337dc0e1821_0_94"/>
          <p:cNvSpPr txBox="1"/>
          <p:nvPr/>
        </p:nvSpPr>
        <p:spPr>
          <a:xfrm>
            <a:off x="85350" y="1089825"/>
            <a:ext cx="8973300" cy="87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과거의 데이터를 이용해 미래를 예측하는 데 필수적인 과정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타임스텝을 설정한 만큼 데이터를 하나의 시퀀스로 묶어 모델에 입력하면 그 만큼 학습하고 후의 가격을 예측할 수 있음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g337dc0e1821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531" y="2052000"/>
            <a:ext cx="7196094" cy="2158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337dc0e1821_0_94"/>
          <p:cNvCxnSpPr/>
          <p:nvPr/>
        </p:nvCxnSpPr>
        <p:spPr>
          <a:xfrm rot="10800000">
            <a:off x="6826415" y="2858869"/>
            <a:ext cx="0" cy="37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0" name="Google Shape;180;g337dc0e1821_0_94"/>
          <p:cNvSpPr txBox="1"/>
          <p:nvPr/>
        </p:nvSpPr>
        <p:spPr>
          <a:xfrm>
            <a:off x="5443458" y="2497542"/>
            <a:ext cx="256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지정한 타임스텝만큼 묶기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g337dc0e1821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625" y="4210398"/>
            <a:ext cx="6094604" cy="109841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37dc0e1821_0_94"/>
          <p:cNvSpPr txBox="1"/>
          <p:nvPr/>
        </p:nvSpPr>
        <p:spPr>
          <a:xfrm>
            <a:off x="604596" y="5474846"/>
            <a:ext cx="4922700" cy="87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data.values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i="0" lang="en-US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데이터는 판다스의 데이터프레임 형태이기 때문에 .values를 통해 Numpy 배열로 반환할 때 사용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g337dc0e1821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750" y="5401275"/>
            <a:ext cx="2748050" cy="135956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c8af52b8f_0_3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Adjusting Data Dimension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3c8af52b8f_0_3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3c8af52b8f_0_3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33c8af52b8f_0_3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데이터 차원 맞추기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33c8af52b8f_0_3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33c8af52b8f_0_3"/>
          <p:cNvSpPr txBox="1"/>
          <p:nvPr/>
        </p:nvSpPr>
        <p:spPr>
          <a:xfrm>
            <a:off x="85350" y="1089825"/>
            <a:ext cx="8973300" cy="1108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모델에 입력할 데이터의 차원을 맞추는 과정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keras의 LSTM 레이어는 batch_size, timesteps, features 형태의 입력을 요구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reshape을 통해 형태를 맞추어 변환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 가격은 1차원 데이터이기 때문에 기존 시퀀스 데이터에 1을 추가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g33c8af52b8f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75" y="4097175"/>
            <a:ext cx="2932571" cy="1447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g33c8af52b8f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75" y="2497150"/>
            <a:ext cx="8973299" cy="144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3c8af52b8f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937" y="4298670"/>
            <a:ext cx="4177638" cy="1044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3c8af52b8f_0_3"/>
          <p:cNvSpPr/>
          <p:nvPr/>
        </p:nvSpPr>
        <p:spPr>
          <a:xfrm rot="-5400000">
            <a:off x="3382168" y="4540300"/>
            <a:ext cx="659700" cy="5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c8af52b8f_0_22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Model 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3c8af52b8f_0_22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3c8af52b8f_0_22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33c8af52b8f_0_22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구축 및 컴파일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33c8af52b8f_0_22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33c8af52b8f_0_22"/>
          <p:cNvSpPr txBox="1"/>
          <p:nvPr/>
        </p:nvSpPr>
        <p:spPr>
          <a:xfrm>
            <a:off x="141175" y="3299998"/>
            <a:ext cx="8236800" cy="133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구축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Sequential 을 이용하여 차례대로 쌓는 모델 생성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셀의 개수를 25개로 지정하며 return_sequences를 False로 두어 마지막 셀의 출력만 반환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input_shape에서는 timestep 길이의 데이터와 특성 수 1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" name="Google Shape;210;g33c8af52b8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08" y="1226800"/>
            <a:ext cx="7051436" cy="19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3c8af52b8f_0_22"/>
          <p:cNvSpPr txBox="1"/>
          <p:nvPr/>
        </p:nvSpPr>
        <p:spPr>
          <a:xfrm>
            <a:off x="4208379" y="1611182"/>
            <a:ext cx="307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SGD의 단점을 보완하여 학습 속도 빠르고 안정적인 수렴</a:t>
            </a:r>
            <a:endParaRPr b="1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2" name="Google Shape;212;g33c8af52b8f_0_22"/>
          <p:cNvCxnSpPr/>
          <p:nvPr/>
        </p:nvCxnSpPr>
        <p:spPr>
          <a:xfrm>
            <a:off x="3737472" y="1855078"/>
            <a:ext cx="471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13" name="Google Shape;213;g33c8af52b8f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5" y="4759800"/>
            <a:ext cx="7749900" cy="15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c8af52b8f_0_47"/>
          <p:cNvSpPr txBox="1"/>
          <p:nvPr/>
        </p:nvSpPr>
        <p:spPr>
          <a:xfrm>
            <a:off x="141176" y="108200"/>
            <a:ext cx="58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7F7F7F"/>
                </a:solidFill>
              </a:rPr>
              <a:t>Model </a:t>
            </a:r>
            <a:endParaRPr b="1" i="0" sz="1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3c8af52b8f_0_47"/>
          <p:cNvSpPr/>
          <p:nvPr/>
        </p:nvSpPr>
        <p:spPr>
          <a:xfrm>
            <a:off x="5595975" y="20875"/>
            <a:ext cx="1832400" cy="4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3c8af52b8f_0_47"/>
          <p:cNvSpPr txBox="1"/>
          <p:nvPr/>
        </p:nvSpPr>
        <p:spPr>
          <a:xfrm>
            <a:off x="248375" y="811300"/>
            <a:ext cx="1951800" cy="415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33c8af52b8f_0_47"/>
          <p:cNvSpPr txBox="1"/>
          <p:nvPr/>
        </p:nvSpPr>
        <p:spPr>
          <a:xfrm>
            <a:off x="-70700" y="674325"/>
            <a:ext cx="79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모델 구축 및 컴파일/</a:t>
            </a:r>
            <a:r>
              <a:rPr b="1" lang="en-US" sz="1500">
                <a:latin typeface="Malgun Gothic"/>
                <a:ea typeface="Malgun Gothic"/>
                <a:cs typeface="Malgun Gothic"/>
                <a:sym typeface="Malgun Gothic"/>
              </a:rPr>
              <a:t>학습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33c8af52b8f_0_47"/>
          <p:cNvSpPr txBox="1"/>
          <p:nvPr/>
        </p:nvSpPr>
        <p:spPr>
          <a:xfrm>
            <a:off x="7428375" y="13225"/>
            <a:ext cx="16860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33c8af52b8f_0_47"/>
          <p:cNvSpPr txBox="1"/>
          <p:nvPr/>
        </p:nvSpPr>
        <p:spPr>
          <a:xfrm>
            <a:off x="248375" y="5188600"/>
            <a:ext cx="8570400" cy="133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❏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구축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Sequential 을 이용하여 차례대로 쌓는 모델 생성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 셀의 개수를 25개로 지정하며 return_sequences를 False로 두어 마지막 셀의 출력만 반환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=32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두어 한 번의 학습에서 32개의 샘플 사용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g33c8af52b8f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1224150"/>
            <a:ext cx="6917189" cy="38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3c8af52b8f_0_47"/>
          <p:cNvSpPr txBox="1"/>
          <p:nvPr/>
        </p:nvSpPr>
        <p:spPr>
          <a:xfrm>
            <a:off x="3467900" y="1938150"/>
            <a:ext cx="50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Adam: SGD의 단점을 보완하여 학습 속도를 빠르게 하고 안정적 수렴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2020-04-27T05:20:10Z</dcterms:created>
  <dc:creator>Shin Dong ho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0x0101002D19D17D362BB74C98595B1E91087D61</vt:lpwstr>
  </property>
</Properties>
</file>